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5" r:id="rId4"/>
    <p:sldId id="257" r:id="rId5"/>
    <p:sldId id="258" r:id="rId6"/>
    <p:sldId id="264" r:id="rId7"/>
    <p:sldId id="259"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8/11/2023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8/11/2023</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8/11/2023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aren@nwmnhra.org" TargetMode="External"/><Relationship Id="rId2" Type="http://schemas.openxmlformats.org/officeDocument/2006/relationships/hyperlink" Target="mailto:delores@tvoc.org" TargetMode="Externa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mypaths.org/connect/" TargetMode="External"/><Relationship Id="rId2" Type="http://schemas.openxmlformats.org/officeDocument/2006/relationships/hyperlink" Target="https://www.nwmf.org/resources/strategic-partnerships/nwcoc/housing-access-coordinated-entry/"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nwmf.org/resources/strategic-partnerships/nwcoc/housing-access-coordinated-entr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97E95-8D09-4193-9ACD-D46842458B25}"/>
              </a:ext>
            </a:extLst>
          </p:cNvPr>
          <p:cNvSpPr>
            <a:spLocks noGrp="1"/>
          </p:cNvSpPr>
          <p:nvPr>
            <p:ph type="ctrTitle"/>
          </p:nvPr>
        </p:nvSpPr>
        <p:spPr/>
        <p:txBody>
          <a:bodyPr/>
          <a:lstStyle/>
          <a:p>
            <a:r>
              <a:rPr lang="en-US" dirty="0"/>
              <a:t>NWCoC – Public Housing Authorities Emergency Housing Voucher Information Session</a:t>
            </a:r>
          </a:p>
        </p:txBody>
      </p:sp>
      <p:sp>
        <p:nvSpPr>
          <p:cNvPr id="3" name="Subtitle 2">
            <a:extLst>
              <a:ext uri="{FF2B5EF4-FFF2-40B4-BE49-F238E27FC236}">
                <a16:creationId xmlns:a16="http://schemas.microsoft.com/office/drawing/2014/main" id="{DDF5879B-7CFA-4FC3-BF31-8B3730097064}"/>
              </a:ext>
            </a:extLst>
          </p:cNvPr>
          <p:cNvSpPr>
            <a:spLocks noGrp="1"/>
          </p:cNvSpPr>
          <p:nvPr>
            <p:ph type="subTitle" idx="1"/>
          </p:nvPr>
        </p:nvSpPr>
        <p:spPr/>
        <p:txBody>
          <a:bodyPr/>
          <a:lstStyle/>
          <a:p>
            <a:r>
              <a:rPr lang="en-US" dirty="0"/>
              <a:t>DATE 08/17/2021</a:t>
            </a:r>
          </a:p>
        </p:txBody>
      </p:sp>
      <p:sp>
        <p:nvSpPr>
          <p:cNvPr id="4" name="TextBox 3">
            <a:extLst>
              <a:ext uri="{FF2B5EF4-FFF2-40B4-BE49-F238E27FC236}">
                <a16:creationId xmlns:a16="http://schemas.microsoft.com/office/drawing/2014/main" id="{1AE7E569-1B75-4B14-82C2-034C4AF3F682}"/>
              </a:ext>
            </a:extLst>
          </p:cNvPr>
          <p:cNvSpPr txBox="1"/>
          <p:nvPr/>
        </p:nvSpPr>
        <p:spPr>
          <a:xfrm>
            <a:off x="416654" y="4821489"/>
            <a:ext cx="10553349" cy="1754326"/>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en-US" dirty="0"/>
              <a:t>Northwest Continuum of Care (NWCoC) – Cory Boushee, COC Coordinator – coryb@nwmf.org; and </a:t>
            </a:r>
          </a:p>
          <a:p>
            <a:r>
              <a:rPr lang="en-US" dirty="0"/>
              <a:t>Lori Anderson, Priority List Manager- </a:t>
            </a:r>
            <a:r>
              <a:rPr lang="it-IT" dirty="0">
                <a:hlinkClick r:id="rId2"/>
              </a:rPr>
              <a:t>delores@tvoc.org</a:t>
            </a:r>
            <a:endParaRPr lang="it-IT" dirty="0"/>
          </a:p>
          <a:p>
            <a:endParaRPr lang="en-US" dirty="0"/>
          </a:p>
          <a:p>
            <a:r>
              <a:rPr lang="en-US" dirty="0"/>
              <a:t>Northwest Multi-County Housing Authority – Karen </a:t>
            </a:r>
            <a:r>
              <a:rPr lang="en-US" dirty="0" err="1"/>
              <a:t>Lunak</a:t>
            </a:r>
            <a:r>
              <a:rPr lang="en-US" dirty="0"/>
              <a:t>, Housing Director - </a:t>
            </a:r>
            <a:r>
              <a:rPr lang="en-US" dirty="0">
                <a:hlinkClick r:id="rId3"/>
              </a:rPr>
              <a:t>Karen@nwmnhra.org</a:t>
            </a:r>
            <a:endParaRPr lang="en-US" dirty="0"/>
          </a:p>
          <a:p>
            <a:endParaRPr lang="en-US" dirty="0"/>
          </a:p>
          <a:p>
            <a:r>
              <a:rPr lang="en-US" dirty="0"/>
              <a:t>HRA of Bemidji – Debbie Wold, Executive Director - hradw@midconetwork.com</a:t>
            </a:r>
          </a:p>
        </p:txBody>
      </p:sp>
      <p:pic>
        <p:nvPicPr>
          <p:cNvPr id="6" name="Picture 5">
            <a:extLst>
              <a:ext uri="{FF2B5EF4-FFF2-40B4-BE49-F238E27FC236}">
                <a16:creationId xmlns:a16="http://schemas.microsoft.com/office/drawing/2014/main" id="{15D02D1A-B0AB-4451-B77A-2E4D48EDAB66}"/>
              </a:ext>
            </a:extLst>
          </p:cNvPr>
          <p:cNvPicPr>
            <a:picLocks noChangeAspect="1"/>
          </p:cNvPicPr>
          <p:nvPr/>
        </p:nvPicPr>
        <p:blipFill>
          <a:blip r:embed="rId4"/>
          <a:stretch>
            <a:fillRect/>
          </a:stretch>
        </p:blipFill>
        <p:spPr>
          <a:xfrm>
            <a:off x="10200383" y="408880"/>
            <a:ext cx="1539240" cy="1627632"/>
          </a:xfrm>
          <a:prstGeom prst="rect">
            <a:avLst/>
          </a:prstGeom>
        </p:spPr>
      </p:pic>
    </p:spTree>
    <p:extLst>
      <p:ext uri="{BB962C8B-B14F-4D97-AF65-F5344CB8AC3E}">
        <p14:creationId xmlns:p14="http://schemas.microsoft.com/office/powerpoint/2010/main" val="1044454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70430-E1A1-48D1-96D6-02F366185D84}"/>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062F3062-D409-474F-A8B4-9F9AFA0A24AF}"/>
              </a:ext>
            </a:extLst>
          </p:cNvPr>
          <p:cNvSpPr>
            <a:spLocks noGrp="1"/>
          </p:cNvSpPr>
          <p:nvPr>
            <p:ph idx="1"/>
          </p:nvPr>
        </p:nvSpPr>
        <p:spPr/>
        <p:txBody>
          <a:bodyPr/>
          <a:lstStyle/>
          <a:p>
            <a:r>
              <a:rPr lang="en-US" dirty="0"/>
              <a:t>HRA Service Areas</a:t>
            </a:r>
          </a:p>
          <a:p>
            <a:r>
              <a:rPr lang="en-US" dirty="0"/>
              <a:t>Emergency Housing Voucher (EHV) Program Overview</a:t>
            </a:r>
          </a:p>
          <a:p>
            <a:r>
              <a:rPr lang="en-US" dirty="0"/>
              <a:t>Program Eligibility</a:t>
            </a:r>
          </a:p>
          <a:p>
            <a:r>
              <a:rPr lang="en-US" dirty="0"/>
              <a:t>How do I refer my client / access EHV</a:t>
            </a:r>
          </a:p>
          <a:p>
            <a:r>
              <a:rPr lang="en-US" dirty="0"/>
              <a:t>Process and Marketing thoughts</a:t>
            </a:r>
          </a:p>
          <a:p>
            <a:r>
              <a:rPr lang="en-US" dirty="0"/>
              <a:t>Open Question and Answer Session</a:t>
            </a:r>
          </a:p>
          <a:p>
            <a:endParaRPr lang="en-US" dirty="0"/>
          </a:p>
        </p:txBody>
      </p:sp>
    </p:spTree>
    <p:extLst>
      <p:ext uri="{BB962C8B-B14F-4D97-AF65-F5344CB8AC3E}">
        <p14:creationId xmlns:p14="http://schemas.microsoft.com/office/powerpoint/2010/main" val="4940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176BC-35AF-40F3-B1A1-912759D739D5}"/>
              </a:ext>
            </a:extLst>
          </p:cNvPr>
          <p:cNvSpPr>
            <a:spLocks noGrp="1"/>
          </p:cNvSpPr>
          <p:nvPr>
            <p:ph type="title"/>
          </p:nvPr>
        </p:nvSpPr>
        <p:spPr/>
        <p:txBody>
          <a:bodyPr/>
          <a:lstStyle/>
          <a:p>
            <a:r>
              <a:rPr lang="en-US" dirty="0"/>
              <a:t>HRA Service Areas</a:t>
            </a:r>
          </a:p>
        </p:txBody>
      </p:sp>
      <p:sp>
        <p:nvSpPr>
          <p:cNvPr id="3" name="Content Placeholder 2">
            <a:extLst>
              <a:ext uri="{FF2B5EF4-FFF2-40B4-BE49-F238E27FC236}">
                <a16:creationId xmlns:a16="http://schemas.microsoft.com/office/drawing/2014/main" id="{48D04D94-607B-4A8A-926C-F2A5A05640ED}"/>
              </a:ext>
            </a:extLst>
          </p:cNvPr>
          <p:cNvSpPr>
            <a:spLocks noGrp="1"/>
          </p:cNvSpPr>
          <p:nvPr>
            <p:ph idx="1"/>
          </p:nvPr>
        </p:nvSpPr>
        <p:spPr>
          <a:xfrm>
            <a:off x="677334" y="2160590"/>
            <a:ext cx="3470596" cy="2879244"/>
          </a:xfrm>
        </p:spPr>
        <p:txBody>
          <a:bodyPr/>
          <a:lstStyle/>
          <a:p>
            <a:r>
              <a:rPr lang="en-US" dirty="0"/>
              <a:t>HRA of Bemidji</a:t>
            </a:r>
          </a:p>
          <a:p>
            <a:pPr marL="0" indent="0">
              <a:buNone/>
            </a:pPr>
            <a:endParaRPr lang="en-US" dirty="0"/>
          </a:p>
          <a:p>
            <a:pPr marL="0" indent="0">
              <a:buNone/>
            </a:pPr>
            <a:endParaRPr lang="en-US" dirty="0"/>
          </a:p>
          <a:p>
            <a:pPr marL="0" indent="0">
              <a:buNone/>
            </a:pPr>
            <a:r>
              <a:rPr lang="en-US" dirty="0"/>
              <a:t>Counties Served</a:t>
            </a:r>
          </a:p>
          <a:p>
            <a:endParaRPr lang="en-US" dirty="0"/>
          </a:p>
          <a:p>
            <a:pPr marL="0" indent="0">
              <a:buNone/>
            </a:pPr>
            <a:r>
              <a:rPr lang="en-US" dirty="0"/>
              <a:t>Beltrami, Clearwater, and Mahnomen </a:t>
            </a:r>
          </a:p>
        </p:txBody>
      </p:sp>
      <p:sp>
        <p:nvSpPr>
          <p:cNvPr id="4" name="Content Placeholder 2">
            <a:extLst>
              <a:ext uri="{FF2B5EF4-FFF2-40B4-BE49-F238E27FC236}">
                <a16:creationId xmlns:a16="http://schemas.microsoft.com/office/drawing/2014/main" id="{EF420E1F-8B6F-40C9-AC94-998E6E9E7E1C}"/>
              </a:ext>
            </a:extLst>
          </p:cNvPr>
          <p:cNvSpPr txBox="1">
            <a:spLocks/>
          </p:cNvSpPr>
          <p:nvPr/>
        </p:nvSpPr>
        <p:spPr>
          <a:xfrm>
            <a:off x="4975668" y="2160588"/>
            <a:ext cx="3470596" cy="303873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n-US" dirty="0"/>
              <a:t>NW Multi-County HRA</a:t>
            </a:r>
          </a:p>
          <a:p>
            <a:endParaRPr lang="en-US" dirty="0"/>
          </a:p>
          <a:p>
            <a:endParaRPr lang="en-US" dirty="0"/>
          </a:p>
          <a:p>
            <a:pPr marL="0" indent="0">
              <a:buNone/>
            </a:pPr>
            <a:r>
              <a:rPr lang="en-US" dirty="0"/>
              <a:t>Counties Served</a:t>
            </a:r>
          </a:p>
          <a:p>
            <a:pPr marL="0" indent="0">
              <a:buNone/>
            </a:pPr>
            <a:endParaRPr lang="en-US" dirty="0"/>
          </a:p>
          <a:p>
            <a:pPr marL="0" indent="0">
              <a:buFont typeface="Wingdings 3" charset="2"/>
              <a:buNone/>
            </a:pPr>
            <a:r>
              <a:rPr lang="en-US" dirty="0"/>
              <a:t>Kittson, Lake of the Woods, Marshall, Norman, Pennington, Polk, Red Lake, and Roseau</a:t>
            </a:r>
          </a:p>
        </p:txBody>
      </p:sp>
      <p:sp>
        <p:nvSpPr>
          <p:cNvPr id="5" name="TextBox 4">
            <a:extLst>
              <a:ext uri="{FF2B5EF4-FFF2-40B4-BE49-F238E27FC236}">
                <a16:creationId xmlns:a16="http://schemas.microsoft.com/office/drawing/2014/main" id="{8C5670B6-E465-42FF-91EE-4DC5F9BF3F9E}"/>
              </a:ext>
            </a:extLst>
          </p:cNvPr>
          <p:cNvSpPr txBox="1"/>
          <p:nvPr/>
        </p:nvSpPr>
        <p:spPr>
          <a:xfrm>
            <a:off x="925033" y="5624622"/>
            <a:ext cx="7113181" cy="646331"/>
          </a:xfrm>
          <a:prstGeom prst="rect">
            <a:avLst/>
          </a:prstGeom>
          <a:noFill/>
        </p:spPr>
        <p:txBody>
          <a:bodyPr wrap="square" rtlCol="0">
            <a:spAutoFit/>
          </a:bodyPr>
          <a:lstStyle/>
          <a:p>
            <a:r>
              <a:rPr lang="en-US" dirty="0"/>
              <a:t>Someone from Hubbard County would need to be referred through the CoC to either agency. </a:t>
            </a:r>
          </a:p>
        </p:txBody>
      </p:sp>
    </p:spTree>
    <p:extLst>
      <p:ext uri="{BB962C8B-B14F-4D97-AF65-F5344CB8AC3E}">
        <p14:creationId xmlns:p14="http://schemas.microsoft.com/office/powerpoint/2010/main" val="32750599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905E1-546B-4FC0-8124-63EC301F6E91}"/>
              </a:ext>
            </a:extLst>
          </p:cNvPr>
          <p:cNvSpPr>
            <a:spLocks noGrp="1"/>
          </p:cNvSpPr>
          <p:nvPr>
            <p:ph type="title"/>
          </p:nvPr>
        </p:nvSpPr>
        <p:spPr/>
        <p:txBody>
          <a:bodyPr/>
          <a:lstStyle/>
          <a:p>
            <a:r>
              <a:rPr lang="en-US" dirty="0"/>
              <a:t>Overview of the EHV Program</a:t>
            </a:r>
          </a:p>
        </p:txBody>
      </p:sp>
      <p:sp>
        <p:nvSpPr>
          <p:cNvPr id="3" name="Content Placeholder 2">
            <a:extLst>
              <a:ext uri="{FF2B5EF4-FFF2-40B4-BE49-F238E27FC236}">
                <a16:creationId xmlns:a16="http://schemas.microsoft.com/office/drawing/2014/main" id="{7F158E17-3C14-4FE6-B65C-3A896B411074}"/>
              </a:ext>
            </a:extLst>
          </p:cNvPr>
          <p:cNvSpPr>
            <a:spLocks noGrp="1"/>
          </p:cNvSpPr>
          <p:nvPr>
            <p:ph idx="1"/>
          </p:nvPr>
        </p:nvSpPr>
        <p:spPr>
          <a:xfrm>
            <a:off x="692741" y="1368338"/>
            <a:ext cx="6278510" cy="5275743"/>
          </a:xfrm>
        </p:spPr>
        <p:style>
          <a:lnRef idx="2">
            <a:schemeClr val="accent5"/>
          </a:lnRef>
          <a:fillRef idx="1">
            <a:schemeClr val="lt1"/>
          </a:fillRef>
          <a:effectRef idx="0">
            <a:schemeClr val="accent5"/>
          </a:effectRef>
          <a:fontRef idx="minor">
            <a:schemeClr val="dk1"/>
          </a:fontRef>
        </p:style>
        <p:txBody>
          <a:bodyPr>
            <a:normAutofit fontScale="70000" lnSpcReduction="20000"/>
          </a:bodyPr>
          <a:lstStyle/>
          <a:p>
            <a:r>
              <a:rPr lang="en-US" dirty="0"/>
              <a:t>The Emergency Housing Voucher (EHV) program is available through the American Rescue Plan Act (ARPA). Through EHV, HUD is providing 70,000 housing choice vouchers to local Public Housing Authorities (PHAs) in order to assist individuals and families who are:</a:t>
            </a:r>
          </a:p>
          <a:p>
            <a:pPr lvl="1"/>
            <a:r>
              <a:rPr lang="en-US" dirty="0"/>
              <a:t>Homeless,</a:t>
            </a:r>
          </a:p>
          <a:p>
            <a:pPr lvl="1"/>
            <a:r>
              <a:rPr lang="en-US" dirty="0"/>
              <a:t>At risk of homelessness,</a:t>
            </a:r>
          </a:p>
          <a:p>
            <a:pPr lvl="1"/>
            <a:r>
              <a:rPr lang="en-US" dirty="0"/>
              <a:t>Fleeing, or attempting to flee, domestic violence, dating violence, sexual assault, stalking, or human trafficking, or</a:t>
            </a:r>
          </a:p>
          <a:p>
            <a:pPr lvl="1"/>
            <a:r>
              <a:rPr lang="en-US" dirty="0"/>
              <a:t>Were recently homeless or have a high risk of housing instability. </a:t>
            </a:r>
          </a:p>
          <a:p>
            <a:pPr lvl="1"/>
            <a:endParaRPr lang="en-US" dirty="0"/>
          </a:p>
          <a:p>
            <a:r>
              <a:rPr lang="en-US" dirty="0"/>
              <a:t>What makes these vouchers different?</a:t>
            </a:r>
          </a:p>
          <a:p>
            <a:pPr lvl="1"/>
            <a:r>
              <a:rPr lang="en-US" dirty="0"/>
              <a:t>Clients who owe money to the HRA are eligible. </a:t>
            </a:r>
          </a:p>
          <a:p>
            <a:pPr lvl="1"/>
            <a:r>
              <a:rPr lang="en-US" dirty="0"/>
              <a:t>The HRA can support the client with a variety of options. (We will go over in more detail)</a:t>
            </a:r>
          </a:p>
          <a:p>
            <a:pPr lvl="1"/>
            <a:r>
              <a:rPr lang="en-US" dirty="0"/>
              <a:t>A significant amount of funding has been made available to be appropriated for this program.  Once that funding is expensed the program will no longer receive funding.  Though clients will most likely be absorbed into the regular Housing Choice Voucher and not lose their housing.</a:t>
            </a:r>
          </a:p>
          <a:p>
            <a:pPr lvl="1"/>
            <a:r>
              <a:rPr lang="en-US" dirty="0"/>
              <a:t>Any member of the family who has been evicted from federally assisted housing in the last 5 years are eligible.</a:t>
            </a:r>
          </a:p>
          <a:p>
            <a:pPr lvl="1"/>
            <a:r>
              <a:rPr lang="en-US" dirty="0"/>
              <a:t>A PHA that has ever terminated assistance under the program for any member of the family is eligible.</a:t>
            </a:r>
          </a:p>
          <a:p>
            <a:pPr lvl="1"/>
            <a:r>
              <a:rPr lang="en-US" dirty="0"/>
              <a:t>Vouchers become portable right away.</a:t>
            </a:r>
          </a:p>
          <a:p>
            <a:pPr lvl="1"/>
            <a:r>
              <a:rPr lang="en-US" dirty="0"/>
              <a:t>Initial Voucher issuance will be for 120 days.</a:t>
            </a:r>
          </a:p>
          <a:p>
            <a:pPr lvl="1"/>
            <a:endParaRPr lang="en-US" dirty="0"/>
          </a:p>
          <a:p>
            <a:pPr marL="0" indent="0">
              <a:buNone/>
            </a:pPr>
            <a:endParaRPr lang="en-US" dirty="0"/>
          </a:p>
        </p:txBody>
      </p:sp>
      <p:sp>
        <p:nvSpPr>
          <p:cNvPr id="4" name="TextBox 3">
            <a:extLst>
              <a:ext uri="{FF2B5EF4-FFF2-40B4-BE49-F238E27FC236}">
                <a16:creationId xmlns:a16="http://schemas.microsoft.com/office/drawing/2014/main" id="{8EC92F00-158A-4867-AE5B-9DDB89B00C88}"/>
              </a:ext>
            </a:extLst>
          </p:cNvPr>
          <p:cNvSpPr txBox="1"/>
          <p:nvPr/>
        </p:nvSpPr>
        <p:spPr>
          <a:xfrm>
            <a:off x="7589990" y="1270000"/>
            <a:ext cx="3909269" cy="248273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342900" lvl="0" indent="-342900">
              <a:lnSpc>
                <a:spcPct val="80000"/>
              </a:lnSpc>
              <a:spcBef>
                <a:spcPts val="1000"/>
              </a:spcBef>
              <a:buClr>
                <a:schemeClr val="accent1"/>
              </a:buClr>
              <a:buSzPct val="80000"/>
              <a:buFont typeface="Wingdings 3" charset="2"/>
              <a:buChar char=""/>
            </a:pPr>
            <a:r>
              <a:rPr lang="en-US" sz="1300" dirty="0">
                <a:solidFill>
                  <a:schemeClr val="dk1"/>
                </a:solidFill>
              </a:rPr>
              <a:t>Who is not eligible?</a:t>
            </a:r>
          </a:p>
          <a:p>
            <a:pPr marL="742950" lvl="1" indent="-285750">
              <a:lnSpc>
                <a:spcPct val="80000"/>
              </a:lnSpc>
              <a:spcBef>
                <a:spcPts val="1000"/>
              </a:spcBef>
              <a:buClr>
                <a:schemeClr val="accent1"/>
              </a:buClr>
              <a:buSzPct val="80000"/>
              <a:buFont typeface="Wingdings 3" charset="2"/>
              <a:buChar char=""/>
            </a:pPr>
            <a:r>
              <a:rPr lang="en-US" sz="1300" dirty="0">
                <a:solidFill>
                  <a:schemeClr val="dk1"/>
                </a:solidFill>
              </a:rPr>
              <a:t>Anyone convicted of making meth in a federally assisted housing facility. </a:t>
            </a:r>
          </a:p>
          <a:p>
            <a:pPr marL="742950" lvl="1" indent="-285750">
              <a:lnSpc>
                <a:spcPct val="80000"/>
              </a:lnSpc>
              <a:spcBef>
                <a:spcPts val="1000"/>
              </a:spcBef>
              <a:buClr>
                <a:schemeClr val="accent1"/>
              </a:buClr>
              <a:buSzPct val="80000"/>
              <a:buFont typeface="Wingdings 3" charset="2"/>
              <a:buChar char=""/>
            </a:pPr>
            <a:r>
              <a:rPr lang="en-US" sz="1300" dirty="0">
                <a:solidFill>
                  <a:schemeClr val="dk1"/>
                </a:solidFill>
              </a:rPr>
              <a:t>Anyone with a household member subject to lifetime sex offender registry. </a:t>
            </a:r>
          </a:p>
          <a:p>
            <a:pPr marL="742950" lvl="1" indent="-285750">
              <a:lnSpc>
                <a:spcPct val="80000"/>
              </a:lnSpc>
              <a:spcBef>
                <a:spcPts val="1000"/>
              </a:spcBef>
              <a:buClr>
                <a:schemeClr val="accent1"/>
              </a:buClr>
              <a:buSzPct val="80000"/>
              <a:buFont typeface="Wingdings 3" charset="2"/>
              <a:buChar char=""/>
            </a:pPr>
            <a:r>
              <a:rPr lang="en-US" sz="1300" dirty="0">
                <a:solidFill>
                  <a:schemeClr val="dk1"/>
                </a:solidFill>
              </a:rPr>
              <a:t>Engaging in violent criminal activity in the last 12 months. </a:t>
            </a:r>
          </a:p>
          <a:p>
            <a:pPr marL="742950" lvl="1" indent="-285750">
              <a:lnSpc>
                <a:spcPct val="80000"/>
              </a:lnSpc>
              <a:spcBef>
                <a:spcPts val="1000"/>
              </a:spcBef>
              <a:buClr>
                <a:schemeClr val="accent1"/>
              </a:buClr>
              <a:buSzPct val="80000"/>
              <a:buFont typeface="Wingdings 3" charset="2"/>
              <a:buChar char=""/>
            </a:pPr>
            <a:r>
              <a:rPr lang="en-US" sz="1300" dirty="0">
                <a:solidFill>
                  <a:schemeClr val="dk1"/>
                </a:solidFill>
              </a:rPr>
              <a:t>Past threatening or violent behavior towards Public Housing Authority Staff. </a:t>
            </a:r>
          </a:p>
          <a:p>
            <a:endParaRPr lang="en-US" dirty="0"/>
          </a:p>
        </p:txBody>
      </p:sp>
      <p:sp>
        <p:nvSpPr>
          <p:cNvPr id="5" name="TextBox 4">
            <a:extLst>
              <a:ext uri="{FF2B5EF4-FFF2-40B4-BE49-F238E27FC236}">
                <a16:creationId xmlns:a16="http://schemas.microsoft.com/office/drawing/2014/main" id="{32C14F0F-7E2E-4EC1-A906-4F600EC147E1}"/>
              </a:ext>
            </a:extLst>
          </p:cNvPr>
          <p:cNvSpPr txBox="1"/>
          <p:nvPr/>
        </p:nvSpPr>
        <p:spPr>
          <a:xfrm>
            <a:off x="7644517" y="4413131"/>
            <a:ext cx="3800213" cy="193899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a:t>After September 30, 2023 a PHA may not reissue the EHV to another household.  Prior to September 30, 2023 if a household gives up their voucher then we can reissue to another household. </a:t>
            </a:r>
            <a:r>
              <a:rPr lang="en-US" dirty="0"/>
              <a:t> </a:t>
            </a:r>
          </a:p>
          <a:p>
            <a:endParaRPr lang="en-US" dirty="0"/>
          </a:p>
          <a:p>
            <a:r>
              <a:rPr lang="en-US" sz="1400" dirty="0"/>
              <a:t>Have until September 30</a:t>
            </a:r>
            <a:r>
              <a:rPr lang="en-US" sz="1400" baseline="30000" dirty="0"/>
              <a:t>th</a:t>
            </a:r>
            <a:r>
              <a:rPr lang="en-US" sz="1400" dirty="0"/>
              <a:t> to fill all vouchers – Hopefully faster. </a:t>
            </a:r>
          </a:p>
        </p:txBody>
      </p:sp>
    </p:spTree>
    <p:extLst>
      <p:ext uri="{BB962C8B-B14F-4D97-AF65-F5344CB8AC3E}">
        <p14:creationId xmlns:p14="http://schemas.microsoft.com/office/powerpoint/2010/main" val="1267578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2BD66-B53E-4EED-8898-49978AC4DD39}"/>
              </a:ext>
            </a:extLst>
          </p:cNvPr>
          <p:cNvSpPr>
            <a:spLocks noGrp="1"/>
          </p:cNvSpPr>
          <p:nvPr>
            <p:ph type="title"/>
          </p:nvPr>
        </p:nvSpPr>
        <p:spPr/>
        <p:txBody>
          <a:bodyPr/>
          <a:lstStyle/>
          <a:p>
            <a:r>
              <a:rPr lang="en-US" dirty="0"/>
              <a:t>Who is eligible for EHV?  </a:t>
            </a:r>
          </a:p>
        </p:txBody>
      </p:sp>
      <p:sp>
        <p:nvSpPr>
          <p:cNvPr id="3" name="Content Placeholder 2">
            <a:extLst>
              <a:ext uri="{FF2B5EF4-FFF2-40B4-BE49-F238E27FC236}">
                <a16:creationId xmlns:a16="http://schemas.microsoft.com/office/drawing/2014/main" id="{0E3B4957-AF2D-4E0D-8E05-9009D179E32B}"/>
              </a:ext>
            </a:extLst>
          </p:cNvPr>
          <p:cNvSpPr>
            <a:spLocks noGrp="1"/>
          </p:cNvSpPr>
          <p:nvPr>
            <p:ph idx="1"/>
          </p:nvPr>
        </p:nvSpPr>
        <p:spPr>
          <a:xfrm>
            <a:off x="375330" y="1208225"/>
            <a:ext cx="5513742" cy="4441547"/>
          </a:xfrm>
        </p:spPr>
        <p:txBody>
          <a:bodyPr>
            <a:normAutofit fontScale="77500" lnSpcReduction="20000"/>
          </a:bodyPr>
          <a:lstStyle/>
          <a:p>
            <a:r>
              <a:rPr lang="en-US" b="1" dirty="0"/>
              <a:t>☐ Recently Homeless: </a:t>
            </a:r>
            <a:r>
              <a:rPr lang="en-US" dirty="0"/>
              <a:t>The HH is currently residing in a Northwest MN CoC housing program (transitional, rapid, permanent supportive or other permanent housing) </a:t>
            </a:r>
            <a:r>
              <a:rPr lang="en-US" b="1" u="sng" dirty="0"/>
              <a:t>in which they entered through NWCOC Coordinated Entry AND were in a place not meant for human habitation OR emergency shelter </a:t>
            </a:r>
            <a:r>
              <a:rPr lang="en-US" dirty="0"/>
              <a:t>prior to entry into the CoC housing program. </a:t>
            </a:r>
            <a:r>
              <a:rPr lang="en-US" b="1" dirty="0"/>
              <a:t>Homeless Program Name:</a:t>
            </a:r>
            <a:r>
              <a:rPr lang="en-US" dirty="0"/>
              <a:t>_________________________________</a:t>
            </a:r>
          </a:p>
          <a:p>
            <a:r>
              <a:rPr lang="en-US" b="1" dirty="0"/>
              <a:t>☐ Fleeing: </a:t>
            </a:r>
            <a:r>
              <a:rPr lang="en-US" dirty="0"/>
              <a:t>The HH is currently fleeing or attempting to flee violence (domestic violence, dating violence, sexual assault, stalking, or human trafficking) OR staying in a shelter due to recently needing to flee AND have been assessed through NWCOC Coordinated Entry. </a:t>
            </a:r>
          </a:p>
          <a:p>
            <a:r>
              <a:rPr lang="en-US" dirty="0"/>
              <a:t>☐</a:t>
            </a:r>
            <a:r>
              <a:rPr lang="en-US" b="1" dirty="0"/>
              <a:t> Homeless:</a:t>
            </a:r>
            <a:r>
              <a:rPr lang="en-US" dirty="0"/>
              <a:t> The HH is a in a place not meant for human habitation OR in a shelter AND has been assessed through NWCOC Coordinated Entry. </a:t>
            </a:r>
          </a:p>
          <a:p>
            <a:r>
              <a:rPr lang="en-US" dirty="0"/>
              <a:t>☐ </a:t>
            </a:r>
            <a:r>
              <a:rPr lang="en-US" b="1" dirty="0"/>
              <a:t>At-Risk:</a:t>
            </a:r>
            <a:r>
              <a:rPr lang="en-US" dirty="0"/>
              <a:t> The HH is at-risk of homeless, meaning they have less than 30% AMI AND are exiting an institution, have moved two times in the past 60 days due to housing instability, or is doubled-up due to economic hardship. This also includes families and youth eligible under McKinney-Vento Homeless Assistance Act and unaccompanied youth defined as homeless under other federal definitions.  </a:t>
            </a:r>
          </a:p>
          <a:p>
            <a:endParaRPr lang="en-US" dirty="0"/>
          </a:p>
        </p:txBody>
      </p:sp>
      <p:pic>
        <p:nvPicPr>
          <p:cNvPr id="5" name="Picture 4">
            <a:extLst>
              <a:ext uri="{FF2B5EF4-FFF2-40B4-BE49-F238E27FC236}">
                <a16:creationId xmlns:a16="http://schemas.microsoft.com/office/drawing/2014/main" id="{8B3178DB-89DC-41F9-854B-307B73827C65}"/>
              </a:ext>
            </a:extLst>
          </p:cNvPr>
          <p:cNvPicPr>
            <a:picLocks noChangeAspect="1"/>
          </p:cNvPicPr>
          <p:nvPr/>
        </p:nvPicPr>
        <p:blipFill rotWithShape="1">
          <a:blip r:embed="rId2"/>
          <a:srcRect l="10632" t="1999" r="9326" b="13431"/>
          <a:stretch/>
        </p:blipFill>
        <p:spPr>
          <a:xfrm>
            <a:off x="7055141" y="309865"/>
            <a:ext cx="4563611" cy="6238269"/>
          </a:xfrm>
          <a:prstGeom prst="rect">
            <a:avLst/>
          </a:prstGeom>
        </p:spPr>
      </p:pic>
    </p:spTree>
    <p:extLst>
      <p:ext uri="{BB962C8B-B14F-4D97-AF65-F5344CB8AC3E}">
        <p14:creationId xmlns:p14="http://schemas.microsoft.com/office/powerpoint/2010/main" val="1652672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CC4D9-F664-4455-92C3-95921F510626}"/>
              </a:ext>
            </a:extLst>
          </p:cNvPr>
          <p:cNvSpPr>
            <a:spLocks noGrp="1"/>
          </p:cNvSpPr>
          <p:nvPr>
            <p:ph type="title"/>
          </p:nvPr>
        </p:nvSpPr>
        <p:spPr/>
        <p:txBody>
          <a:bodyPr/>
          <a:lstStyle/>
          <a:p>
            <a:r>
              <a:rPr lang="en-US" dirty="0"/>
              <a:t>What services is my client eligible for?</a:t>
            </a:r>
          </a:p>
        </p:txBody>
      </p:sp>
      <p:graphicFrame>
        <p:nvGraphicFramePr>
          <p:cNvPr id="4" name="Content Placeholder 3">
            <a:extLst>
              <a:ext uri="{FF2B5EF4-FFF2-40B4-BE49-F238E27FC236}">
                <a16:creationId xmlns:a16="http://schemas.microsoft.com/office/drawing/2014/main" id="{C358953B-4C81-451C-B372-EAFFCAB15A7B}"/>
              </a:ext>
            </a:extLst>
          </p:cNvPr>
          <p:cNvGraphicFramePr>
            <a:graphicFrameLocks noGrp="1"/>
          </p:cNvGraphicFramePr>
          <p:nvPr>
            <p:ph idx="1"/>
            <p:extLst>
              <p:ext uri="{D42A27DB-BD31-4B8C-83A1-F6EECF244321}">
                <p14:modId xmlns:p14="http://schemas.microsoft.com/office/powerpoint/2010/main" val="4220709529"/>
              </p:ext>
            </p:extLst>
          </p:nvPr>
        </p:nvGraphicFramePr>
        <p:xfrm>
          <a:off x="459220" y="1270000"/>
          <a:ext cx="5287238" cy="5578089"/>
        </p:xfrm>
        <a:graphic>
          <a:graphicData uri="http://schemas.openxmlformats.org/drawingml/2006/table">
            <a:tbl>
              <a:tblPr firstRow="1" firstCol="1" bandRow="1">
                <a:tableStyleId>{0660B408-B3CF-4A94-85FC-2B1E0A45F4A2}</a:tableStyleId>
              </a:tblPr>
              <a:tblGrid>
                <a:gridCol w="5287238">
                  <a:extLst>
                    <a:ext uri="{9D8B030D-6E8A-4147-A177-3AD203B41FA5}">
                      <a16:colId xmlns:a16="http://schemas.microsoft.com/office/drawing/2014/main" val="712354102"/>
                    </a:ext>
                  </a:extLst>
                </a:gridCol>
              </a:tblGrid>
              <a:tr h="169946">
                <a:tc>
                  <a:txBody>
                    <a:bodyPr/>
                    <a:lstStyle/>
                    <a:p>
                      <a:pPr marL="0" marR="0" algn="ctr">
                        <a:spcBef>
                          <a:spcPts val="0"/>
                        </a:spcBef>
                        <a:spcAft>
                          <a:spcPts val="0"/>
                        </a:spcAft>
                      </a:pPr>
                      <a:r>
                        <a:rPr lang="en-US" sz="900">
                          <a:effectLst/>
                        </a:rPr>
                        <a:t>SERVICE</a:t>
                      </a:r>
                      <a:endParaRPr lang="en-US" sz="90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3758273260"/>
                  </a:ext>
                </a:extLst>
              </a:tr>
              <a:tr h="335276">
                <a:tc>
                  <a:txBody>
                    <a:bodyPr/>
                    <a:lstStyle/>
                    <a:p>
                      <a:pPr marL="0" marR="0">
                        <a:spcBef>
                          <a:spcPts val="0"/>
                        </a:spcBef>
                        <a:spcAft>
                          <a:spcPts val="0"/>
                        </a:spcAft>
                      </a:pPr>
                      <a:r>
                        <a:rPr lang="en-US" sz="1400" dirty="0">
                          <a:effectLst/>
                        </a:rPr>
                        <a:t>☐ Housing Search Assistance </a:t>
                      </a:r>
                    </a:p>
                    <a:p>
                      <a:pPr marL="0" marR="0">
                        <a:spcBef>
                          <a:spcPts val="0"/>
                        </a:spcBef>
                        <a:spcAft>
                          <a:spcPts val="0"/>
                        </a:spcAft>
                      </a:pP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1925502305"/>
                  </a:ext>
                </a:extLst>
              </a:tr>
              <a:tr h="317021">
                <a:tc>
                  <a:txBody>
                    <a:bodyPr/>
                    <a:lstStyle/>
                    <a:p>
                      <a:pPr marL="0" marR="0">
                        <a:spcBef>
                          <a:spcPts val="0"/>
                        </a:spcBef>
                        <a:spcAft>
                          <a:spcPts val="0"/>
                        </a:spcAft>
                      </a:pPr>
                      <a:r>
                        <a:rPr lang="en-US" sz="1400">
                          <a:effectLst/>
                        </a:rPr>
                        <a:t>☐ Application fees/non-refundable administrative or processing fees/refundable application deposit assistance.</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2025124121"/>
                  </a:ext>
                </a:extLst>
              </a:tr>
              <a:tr h="335276">
                <a:tc>
                  <a:txBody>
                    <a:bodyPr/>
                    <a:lstStyle/>
                    <a:p>
                      <a:pPr marL="0" marR="0">
                        <a:spcBef>
                          <a:spcPts val="0"/>
                        </a:spcBef>
                        <a:spcAft>
                          <a:spcPts val="0"/>
                        </a:spcAft>
                      </a:pPr>
                      <a:r>
                        <a:rPr lang="en-US" sz="1400">
                          <a:effectLst/>
                        </a:rPr>
                        <a:t>☐ Holding Fees</a:t>
                      </a:r>
                    </a:p>
                    <a:p>
                      <a:pPr marL="0" marR="0">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2674698762"/>
                  </a:ext>
                </a:extLst>
              </a:tr>
              <a:tr h="335276">
                <a:tc>
                  <a:txBody>
                    <a:bodyPr/>
                    <a:lstStyle/>
                    <a:p>
                      <a:pPr marL="0" marR="0">
                        <a:spcBef>
                          <a:spcPts val="0"/>
                        </a:spcBef>
                        <a:spcAft>
                          <a:spcPts val="0"/>
                        </a:spcAft>
                      </a:pPr>
                      <a:r>
                        <a:rPr lang="en-US" sz="1400">
                          <a:effectLst/>
                        </a:rPr>
                        <a:t>☐ Security Deposit Assistance </a:t>
                      </a:r>
                    </a:p>
                    <a:p>
                      <a:pPr marL="0" marR="0">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465186793"/>
                  </a:ext>
                </a:extLst>
              </a:tr>
              <a:tr h="502913">
                <a:tc>
                  <a:txBody>
                    <a:bodyPr/>
                    <a:lstStyle/>
                    <a:p>
                      <a:pPr marL="0" marR="0">
                        <a:spcBef>
                          <a:spcPts val="0"/>
                        </a:spcBef>
                        <a:spcAft>
                          <a:spcPts val="0"/>
                        </a:spcAft>
                      </a:pPr>
                      <a:r>
                        <a:rPr lang="en-US" sz="1400">
                          <a:effectLst/>
                        </a:rPr>
                        <a:t>☐ Utility Deposit Assistance / Utility Arrears</a:t>
                      </a:r>
                    </a:p>
                    <a:p>
                      <a:pPr marL="0" marR="0">
                        <a:spcBef>
                          <a:spcPts val="0"/>
                        </a:spcBef>
                        <a:spcAft>
                          <a:spcPts val="0"/>
                        </a:spcAft>
                      </a:pPr>
                      <a:r>
                        <a:rPr lang="en-US" sz="1400">
                          <a:effectLst/>
                        </a:rPr>
                        <a:t> </a:t>
                      </a:r>
                    </a:p>
                    <a:p>
                      <a:pPr marL="0" marR="0">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2026702602"/>
                  </a:ext>
                </a:extLst>
              </a:tr>
              <a:tr h="491143">
                <a:tc>
                  <a:txBody>
                    <a:bodyPr/>
                    <a:lstStyle/>
                    <a:p>
                      <a:pPr marL="0" marR="0">
                        <a:spcBef>
                          <a:spcPts val="0"/>
                        </a:spcBef>
                        <a:spcAft>
                          <a:spcPts val="0"/>
                        </a:spcAft>
                      </a:pPr>
                      <a:r>
                        <a:rPr lang="en-US" sz="1400">
                          <a:effectLst/>
                        </a:rPr>
                        <a:t>☐ Owner Recruitment and Outreach for EHVS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1228547632"/>
                  </a:ext>
                </a:extLst>
              </a:tr>
              <a:tr h="502913">
                <a:tc>
                  <a:txBody>
                    <a:bodyPr/>
                    <a:lstStyle/>
                    <a:p>
                      <a:pPr marL="0" marR="0">
                        <a:spcBef>
                          <a:spcPts val="0"/>
                        </a:spcBef>
                        <a:spcAft>
                          <a:spcPts val="0"/>
                        </a:spcAft>
                      </a:pPr>
                      <a:r>
                        <a:rPr lang="en-US" sz="1400">
                          <a:effectLst/>
                        </a:rPr>
                        <a:t>☐ Owner incentive and/or retention payments.</a:t>
                      </a:r>
                    </a:p>
                    <a:p>
                      <a:pPr marL="0" marR="0">
                        <a:spcBef>
                          <a:spcPts val="0"/>
                        </a:spcBef>
                        <a:spcAft>
                          <a:spcPts val="0"/>
                        </a:spcAft>
                      </a:pPr>
                      <a:r>
                        <a:rPr lang="en-US" sz="1400">
                          <a:effectLst/>
                        </a:rPr>
                        <a:t> </a:t>
                      </a:r>
                    </a:p>
                    <a:p>
                      <a:pPr marL="0" marR="0">
                        <a:spcBef>
                          <a:spcPts val="0"/>
                        </a:spcBef>
                        <a:spcAft>
                          <a:spcPts val="0"/>
                        </a:spcAft>
                      </a:pPr>
                      <a:r>
                        <a:rPr lang="en-US" sz="1400">
                          <a:effectLst/>
                        </a:rPr>
                        <a:t> </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4063003880"/>
                  </a:ext>
                </a:extLst>
              </a:tr>
              <a:tr h="167637">
                <a:tc>
                  <a:txBody>
                    <a:bodyPr/>
                    <a:lstStyle/>
                    <a:p>
                      <a:pPr marL="0" marR="0">
                        <a:spcBef>
                          <a:spcPts val="0"/>
                        </a:spcBef>
                        <a:spcAft>
                          <a:spcPts val="0"/>
                        </a:spcAft>
                      </a:pPr>
                      <a:r>
                        <a:rPr lang="en-US" sz="1400">
                          <a:effectLst/>
                        </a:rPr>
                        <a:t>☐ Moving Expenses (Including move-in fees and deposits)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3231838405"/>
                  </a:ext>
                </a:extLst>
              </a:tr>
              <a:tr h="572200">
                <a:tc>
                  <a:txBody>
                    <a:bodyPr/>
                    <a:lstStyle/>
                    <a:p>
                      <a:pPr marL="0" marR="0">
                        <a:spcBef>
                          <a:spcPts val="0"/>
                        </a:spcBef>
                        <a:spcAft>
                          <a:spcPts val="0"/>
                        </a:spcAft>
                        <a:tabLst>
                          <a:tab pos="523875" algn="l"/>
                        </a:tabLst>
                      </a:pPr>
                      <a:r>
                        <a:rPr lang="en-US" sz="1400">
                          <a:effectLst/>
                        </a:rPr>
                        <a:t>☐ Tenant-readiness services</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885520767"/>
                  </a:ext>
                </a:extLst>
              </a:tr>
              <a:tr h="572200">
                <a:tc>
                  <a:txBody>
                    <a:bodyPr/>
                    <a:lstStyle/>
                    <a:p>
                      <a:pPr marL="0" marR="0">
                        <a:spcBef>
                          <a:spcPts val="0"/>
                        </a:spcBef>
                        <a:spcAft>
                          <a:spcPts val="0"/>
                        </a:spcAft>
                        <a:tabLst>
                          <a:tab pos="523875" algn="l"/>
                        </a:tabLst>
                      </a:pPr>
                      <a:r>
                        <a:rPr lang="en-US" sz="1400" dirty="0">
                          <a:effectLst/>
                        </a:rPr>
                        <a:t>☐ Essential Household Items</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3937793995"/>
                  </a:ext>
                </a:extLst>
              </a:tr>
              <a:tr h="572200">
                <a:tc>
                  <a:txBody>
                    <a:bodyPr/>
                    <a:lstStyle/>
                    <a:p>
                      <a:pPr marL="0" marR="0">
                        <a:spcBef>
                          <a:spcPts val="0"/>
                        </a:spcBef>
                        <a:spcAft>
                          <a:spcPts val="0"/>
                        </a:spcAft>
                        <a:tabLst>
                          <a:tab pos="523875" algn="l"/>
                        </a:tabLst>
                      </a:pPr>
                      <a:r>
                        <a:rPr lang="en-US" sz="1400" dirty="0">
                          <a:effectLst/>
                        </a:rPr>
                        <a:t>☐ Renters Insurance if required by the lease.</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3056" marR="53056" marT="0" marB="0"/>
                </a:tc>
                <a:extLst>
                  <a:ext uri="{0D108BD9-81ED-4DB2-BD59-A6C34878D82A}">
                    <a16:rowId xmlns:a16="http://schemas.microsoft.com/office/drawing/2014/main" val="3982751364"/>
                  </a:ext>
                </a:extLst>
              </a:tr>
            </a:tbl>
          </a:graphicData>
        </a:graphic>
      </p:graphicFrame>
      <p:sp>
        <p:nvSpPr>
          <p:cNvPr id="5" name="TextBox 4">
            <a:extLst>
              <a:ext uri="{FF2B5EF4-FFF2-40B4-BE49-F238E27FC236}">
                <a16:creationId xmlns:a16="http://schemas.microsoft.com/office/drawing/2014/main" id="{080A9C7C-6B09-40C0-971C-CC87A440506F}"/>
              </a:ext>
            </a:extLst>
          </p:cNvPr>
          <p:cNvSpPr txBox="1"/>
          <p:nvPr/>
        </p:nvSpPr>
        <p:spPr>
          <a:xfrm>
            <a:off x="6445544" y="1526922"/>
            <a:ext cx="4874005" cy="286232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dirty="0"/>
              <a:t>Notes:</a:t>
            </a:r>
          </a:p>
          <a:p>
            <a:endParaRPr lang="en-US" dirty="0"/>
          </a:p>
          <a:p>
            <a:pPr marL="342900" indent="-342900">
              <a:buAutoNum type="arabicPeriod"/>
            </a:pPr>
            <a:r>
              <a:rPr lang="en-US" dirty="0"/>
              <a:t>Housing Search Assistance will typically be provided by an outside agency, usually the agency serving the client looking for housing.</a:t>
            </a:r>
          </a:p>
          <a:p>
            <a:pPr marL="342900" indent="-342900">
              <a:buAutoNum type="arabicPeriod"/>
            </a:pPr>
            <a:r>
              <a:rPr lang="en-US" dirty="0"/>
              <a:t>Agencies will be asked “What can you provide?”  This is to ensure we are not doubling up and providing all possible options to the client.  </a:t>
            </a:r>
          </a:p>
        </p:txBody>
      </p:sp>
    </p:spTree>
    <p:extLst>
      <p:ext uri="{BB962C8B-B14F-4D97-AF65-F5344CB8AC3E}">
        <p14:creationId xmlns:p14="http://schemas.microsoft.com/office/powerpoint/2010/main" val="2844093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F93DD-602F-4F4D-9163-C1B488678CF4}"/>
              </a:ext>
            </a:extLst>
          </p:cNvPr>
          <p:cNvSpPr>
            <a:spLocks noGrp="1"/>
          </p:cNvSpPr>
          <p:nvPr>
            <p:ph type="title"/>
          </p:nvPr>
        </p:nvSpPr>
        <p:spPr/>
        <p:txBody>
          <a:bodyPr/>
          <a:lstStyle/>
          <a:p>
            <a:r>
              <a:rPr lang="en-US" dirty="0"/>
              <a:t>How do I refer my client to EHV?</a:t>
            </a:r>
          </a:p>
        </p:txBody>
      </p:sp>
      <p:sp>
        <p:nvSpPr>
          <p:cNvPr id="3" name="Content Placeholder 2">
            <a:extLst>
              <a:ext uri="{FF2B5EF4-FFF2-40B4-BE49-F238E27FC236}">
                <a16:creationId xmlns:a16="http://schemas.microsoft.com/office/drawing/2014/main" id="{077F35B1-5696-482E-B556-4D5C5BDC1DB2}"/>
              </a:ext>
            </a:extLst>
          </p:cNvPr>
          <p:cNvSpPr>
            <a:spLocks noGrp="1"/>
          </p:cNvSpPr>
          <p:nvPr>
            <p:ph idx="1"/>
          </p:nvPr>
        </p:nvSpPr>
        <p:spPr>
          <a:xfrm>
            <a:off x="677334" y="1304912"/>
            <a:ext cx="10837332" cy="5297224"/>
          </a:xfrm>
        </p:spPr>
        <p:style>
          <a:lnRef idx="2">
            <a:schemeClr val="accent2"/>
          </a:lnRef>
          <a:fillRef idx="1">
            <a:schemeClr val="lt1"/>
          </a:fillRef>
          <a:effectRef idx="0">
            <a:schemeClr val="accent2"/>
          </a:effectRef>
          <a:fontRef idx="minor">
            <a:schemeClr val="dk1"/>
          </a:fontRef>
        </p:style>
        <p:txBody>
          <a:bodyPr/>
          <a:lstStyle/>
          <a:p>
            <a:r>
              <a:rPr lang="en-US" dirty="0"/>
              <a:t>Clients need to be referred to this program through the Coordinated Entry System. </a:t>
            </a:r>
          </a:p>
          <a:p>
            <a:pPr lvl="1"/>
            <a:r>
              <a:rPr lang="en-US" dirty="0"/>
              <a:t>For Clients who are </a:t>
            </a:r>
            <a:r>
              <a:rPr lang="en-US" b="1" dirty="0"/>
              <a:t>Homeless, Fleeing, or At-Risk</a:t>
            </a:r>
            <a:r>
              <a:rPr lang="en-US" dirty="0"/>
              <a:t>, Case Conferencing meetings are a great way to get referred.  Case Managers from the NWCoC meet bi-weekly with three different meetings, Youth, East, and West to case conference about clients on the NWCoC priority list. </a:t>
            </a:r>
          </a:p>
          <a:p>
            <a:pPr lvl="2"/>
            <a:r>
              <a:rPr lang="en-US" dirty="0"/>
              <a:t>For Clients who are Fleeing DV ensure they are added to the Google Doc priority list.  Or, e-mail Lori Anderson to come up with a plan for the referral. </a:t>
            </a:r>
          </a:p>
          <a:p>
            <a:pPr lvl="2"/>
            <a:r>
              <a:rPr lang="en-US" dirty="0"/>
              <a:t>For At-Risk clients there is no need to put them on the NWCoC Priority List, you can just bring the clients info to Case Conferencing meetings. </a:t>
            </a:r>
          </a:p>
          <a:p>
            <a:pPr lvl="2"/>
            <a:r>
              <a:rPr lang="en-US" dirty="0"/>
              <a:t>When in doubt (</a:t>
            </a:r>
            <a:r>
              <a:rPr lang="en-US" b="1" u="sng" dirty="0"/>
              <a:t>With this program only, other programs filled with standard referral process) </a:t>
            </a:r>
            <a:r>
              <a:rPr lang="en-US" dirty="0"/>
              <a:t>you should e-mail Lori Anderson to see how to best get a client referred. Or you can refer to a </a:t>
            </a:r>
            <a:r>
              <a:rPr lang="en-US" dirty="0">
                <a:hlinkClick r:id="rId2"/>
              </a:rPr>
              <a:t>NWCoC Access Site</a:t>
            </a:r>
            <a:r>
              <a:rPr lang="en-US" dirty="0"/>
              <a:t>.  If a youth you can refer to the </a:t>
            </a:r>
            <a:r>
              <a:rPr lang="en-US" dirty="0">
                <a:hlinkClick r:id="rId3"/>
              </a:rPr>
              <a:t>MyPath Connect </a:t>
            </a:r>
            <a:r>
              <a:rPr lang="en-US" dirty="0"/>
              <a:t>feature and someone will get in touch with them. </a:t>
            </a:r>
          </a:p>
          <a:p>
            <a:pPr lvl="2"/>
            <a:endParaRPr lang="en-US" dirty="0"/>
          </a:p>
          <a:p>
            <a:pPr lvl="1"/>
            <a:r>
              <a:rPr lang="en-US" dirty="0"/>
              <a:t>For Clients who are </a:t>
            </a:r>
            <a:r>
              <a:rPr lang="en-US" b="1" dirty="0"/>
              <a:t>Recently Homeless </a:t>
            </a:r>
            <a:r>
              <a:rPr lang="en-US" dirty="0"/>
              <a:t>and are ready for a Move On approach. </a:t>
            </a:r>
          </a:p>
          <a:p>
            <a:pPr lvl="2"/>
            <a:r>
              <a:rPr lang="en-US" dirty="0"/>
              <a:t>E-mail Lori Anderson and she will create a document to certify the referral. </a:t>
            </a:r>
          </a:p>
          <a:p>
            <a:pPr lvl="2"/>
            <a:r>
              <a:rPr lang="en-US" dirty="0"/>
              <a:t>You will need documentation that the person was Homeless before entering your project.  </a:t>
            </a:r>
          </a:p>
          <a:p>
            <a:pPr lvl="2"/>
            <a:endParaRPr lang="en-US" dirty="0"/>
          </a:p>
          <a:p>
            <a:pPr lvl="1"/>
            <a:r>
              <a:rPr lang="en-US" dirty="0"/>
              <a:t>Overview of EHV Certification Document</a:t>
            </a:r>
          </a:p>
        </p:txBody>
      </p:sp>
    </p:spTree>
    <p:extLst>
      <p:ext uri="{BB962C8B-B14F-4D97-AF65-F5344CB8AC3E}">
        <p14:creationId xmlns:p14="http://schemas.microsoft.com/office/powerpoint/2010/main" val="955260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24F90D-AB8B-4DC3-B2C5-81DE30716756}"/>
              </a:ext>
            </a:extLst>
          </p:cNvPr>
          <p:cNvSpPr>
            <a:spLocks noGrp="1"/>
          </p:cNvSpPr>
          <p:nvPr>
            <p:ph type="title"/>
          </p:nvPr>
        </p:nvSpPr>
        <p:spPr/>
        <p:txBody>
          <a:bodyPr/>
          <a:lstStyle/>
          <a:p>
            <a:r>
              <a:rPr lang="en-US" dirty="0"/>
              <a:t>Thank you for attending. </a:t>
            </a:r>
          </a:p>
        </p:txBody>
      </p:sp>
      <p:sp>
        <p:nvSpPr>
          <p:cNvPr id="3" name="Content Placeholder 2">
            <a:extLst>
              <a:ext uri="{FF2B5EF4-FFF2-40B4-BE49-F238E27FC236}">
                <a16:creationId xmlns:a16="http://schemas.microsoft.com/office/drawing/2014/main" id="{B211C76A-D4FA-47F2-8D5D-C08E586B2F20}"/>
              </a:ext>
            </a:extLst>
          </p:cNvPr>
          <p:cNvSpPr>
            <a:spLocks noGrp="1"/>
          </p:cNvSpPr>
          <p:nvPr>
            <p:ph idx="1"/>
          </p:nvPr>
        </p:nvSpPr>
        <p:spPr/>
        <p:txBody>
          <a:bodyPr/>
          <a:lstStyle/>
          <a:p>
            <a:r>
              <a:rPr lang="en-US" dirty="0"/>
              <a:t>The information will be posted on the Housing Access / Coordinated Entry page of the NWCoC website under Training and Useful Tools. </a:t>
            </a:r>
          </a:p>
          <a:p>
            <a:pPr marL="0" indent="0">
              <a:buNone/>
            </a:pPr>
            <a:r>
              <a:rPr lang="en-US" dirty="0">
                <a:hlinkClick r:id="rId2"/>
              </a:rPr>
              <a:t>https://www.nwmf.org/resources/strategic-partnerships/nwcoc/housing-access-coordinated-entry/</a:t>
            </a:r>
            <a:endParaRPr lang="en-US" dirty="0"/>
          </a:p>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E8EA3301-01C6-48E6-93E1-2CF847E4EC9D}"/>
              </a:ext>
            </a:extLst>
          </p:cNvPr>
          <p:cNvSpPr txBox="1"/>
          <p:nvPr/>
        </p:nvSpPr>
        <p:spPr>
          <a:xfrm>
            <a:off x="852259" y="4413349"/>
            <a:ext cx="10662407" cy="1754326"/>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lang="en-US" dirty="0"/>
              <a:t>Northwest Continuum of Care (NWCoC) – Cory Boushee, COC Coordinator – coryb@nwmf.org; and </a:t>
            </a:r>
          </a:p>
          <a:p>
            <a:r>
              <a:rPr lang="en-US" dirty="0"/>
              <a:t>Lori Anderson, Priority List Manager- </a:t>
            </a:r>
            <a:r>
              <a:rPr lang="it-IT" dirty="0"/>
              <a:t>delores@tvoc.org</a:t>
            </a:r>
            <a:endParaRPr lang="en-US" dirty="0"/>
          </a:p>
          <a:p>
            <a:endParaRPr lang="en-US" dirty="0"/>
          </a:p>
          <a:p>
            <a:r>
              <a:rPr lang="en-US" dirty="0"/>
              <a:t>Northwest Multi-County Housing Authority – Karen </a:t>
            </a:r>
            <a:r>
              <a:rPr lang="en-US" dirty="0" err="1"/>
              <a:t>Lunak</a:t>
            </a:r>
            <a:r>
              <a:rPr lang="en-US" dirty="0"/>
              <a:t>, Housing Director - Karen@nwmnhra.org</a:t>
            </a:r>
          </a:p>
          <a:p>
            <a:endParaRPr lang="en-US" dirty="0"/>
          </a:p>
          <a:p>
            <a:r>
              <a:rPr lang="en-US" dirty="0"/>
              <a:t>HRA of Bemidji – Debbie Wold, Executive Director - hradw@midconetwork.com</a:t>
            </a:r>
          </a:p>
        </p:txBody>
      </p:sp>
    </p:spTree>
    <p:extLst>
      <p:ext uri="{BB962C8B-B14F-4D97-AF65-F5344CB8AC3E}">
        <p14:creationId xmlns:p14="http://schemas.microsoft.com/office/powerpoint/2010/main" val="222403304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6103</TotalTime>
  <Words>1209</Words>
  <Application>Microsoft Office PowerPoint</Application>
  <PresentationFormat>Widescreen</PresentationFormat>
  <Paragraphs>102</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Times New Roman</vt:lpstr>
      <vt:lpstr>Trebuchet MS</vt:lpstr>
      <vt:lpstr>Wingdings 3</vt:lpstr>
      <vt:lpstr>Facet</vt:lpstr>
      <vt:lpstr>NWCoC – Public Housing Authorities Emergency Housing Voucher Information Session</vt:lpstr>
      <vt:lpstr>Agenda</vt:lpstr>
      <vt:lpstr>HRA Service Areas</vt:lpstr>
      <vt:lpstr>Overview of the EHV Program</vt:lpstr>
      <vt:lpstr>Who is eligible for EHV?  </vt:lpstr>
      <vt:lpstr>What services is my client eligible for?</vt:lpstr>
      <vt:lpstr>How do I refer my client to EHV?</vt:lpstr>
      <vt:lpstr>Thank you for attending.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NWCoC – Public Housing Authorities Emergency Housing Voucher Information Session</dc:title>
  <dc:creator>Cory Boushee</dc:creator>
  <cp:lastModifiedBy>Bethany Wesley</cp:lastModifiedBy>
  <cp:revision>17</cp:revision>
  <dcterms:created xsi:type="dcterms:W3CDTF">2021-08-02T20:57:37Z</dcterms:created>
  <dcterms:modified xsi:type="dcterms:W3CDTF">2023-08-11T13:00:40Z</dcterms:modified>
</cp:coreProperties>
</file>